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339"/>
    <a:srgbClr val="FFC4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/>
    <p:restoredTop sz="73425"/>
  </p:normalViewPr>
  <p:slideViewPr>
    <p:cSldViewPr snapToGrid="0" snapToObjects="1">
      <p:cViewPr varScale="1">
        <p:scale>
          <a:sx n="116" d="100"/>
          <a:sy n="116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20A16-CA20-6543-90AD-A2EC0211E34B}" type="datetimeFigureOut">
              <a:rPr lang="en-US" smtClean="0"/>
              <a:t>3/26/25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DF150-E97E-D845-AE50-B9AC278100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337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CALL OUT THE MANY TO MANY JOIN – WHAT ABOUT ALBMUS, WHERE SEVERAL ARTISTS COLLABORATED?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10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DID WE JUST DO?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By splitting Customer, Store and Product attributes into their own Dimension tables we: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Removed over 1 million redundant data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Reduced our Excel file size by over 70%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Significantly reduced chances of data integrity issues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If we decided to add more attributes Customers, Store, or Products it will be much easier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1" dirty="0"/>
              <a:t>The data is now in a format where it can be easily uploaded to a Relational Database Management System (RDMS) like MySQL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59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SHOW SORTING BY QUANTITY</a:t>
            </a:r>
          </a:p>
          <a:p>
            <a:endParaRPr lang="en-US" b="1" dirty="0"/>
          </a:p>
          <a:p>
            <a:r>
              <a:rPr lang="en-US" b="1" dirty="0"/>
              <a:t>SHOW COLUM ADDITION</a:t>
            </a:r>
          </a:p>
          <a:p>
            <a:endParaRPr lang="en-US" b="1" dirty="0"/>
          </a:p>
          <a:p>
            <a:r>
              <a:rPr lang="en-US" b="1" dirty="0"/>
              <a:t>ADD A SLICER on CUSTOMERCOUNTRY</a:t>
            </a:r>
          </a:p>
          <a:p>
            <a:endParaRPr lang="en-US" b="0" dirty="0"/>
          </a:p>
          <a:p>
            <a:r>
              <a:rPr lang="en-US" b="1" dirty="0"/>
              <a:t>ADD PRODUCTS AS A SUB ROW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06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DF150-E97E-D845-AE50-B9AC2781002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50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551317"/>
            <a:ext cx="9144000" cy="592183"/>
          </a:xfrm>
          <a:prstGeom prst="rect">
            <a:avLst/>
          </a:prstGeom>
          <a:solidFill>
            <a:srgbClr val="FFC4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0487" y="1899748"/>
            <a:ext cx="6858000" cy="13336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rgbClr val="095339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DATA NORMALIZATION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0487" y="3302438"/>
            <a:ext cx="6858000" cy="868968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FFC425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USING EXCEL’S POWER QUERY AND POWER PIVOT TO EXTRACT, TRANSFORM, LOAD, AND MODEL DATA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t="1" b="-4362"/>
          <a:stretch/>
        </p:blipFill>
        <p:spPr>
          <a:xfrm>
            <a:off x="620487" y="4568735"/>
            <a:ext cx="3629827" cy="499654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4406538" y="4718060"/>
            <a:ext cx="0" cy="261610"/>
          </a:xfrm>
          <a:prstGeom prst="line">
            <a:avLst/>
          </a:prstGeom>
          <a:ln>
            <a:solidFill>
              <a:srgbClr val="09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620487" y="0"/>
            <a:ext cx="1478279" cy="1733006"/>
          </a:xfrm>
          <a:prstGeom prst="rect">
            <a:avLst/>
          </a:prstGeom>
          <a:solidFill>
            <a:srgbClr val="095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6" y="154328"/>
            <a:ext cx="1178260" cy="14243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950F7-CD6E-D847-ADA6-C8439B5B7E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562763" y="4729492"/>
            <a:ext cx="3361504" cy="261610"/>
          </a:xfrm>
        </p:spPr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24206" y="4770798"/>
            <a:ext cx="991144" cy="261610"/>
          </a:xfrm>
        </p:spPr>
        <p:txBody>
          <a:bodyPr/>
          <a:lstStyle/>
          <a:p>
            <a:fld id="{9DA13378-5522-8343-8CB6-D067039910A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>
          <a:xfrm>
            <a:off x="3979820" y="4770798"/>
            <a:ext cx="3361504" cy="261610"/>
          </a:xfrm>
        </p:spPr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688443"/>
            <a:ext cx="2985407" cy="35266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16168"/>
            <a:ext cx="7886700" cy="3468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4206" y="4777329"/>
            <a:ext cx="99114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DA13378-5522-8343-8CB6-D067039910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796938" y="4767263"/>
            <a:ext cx="0" cy="261610"/>
          </a:xfrm>
          <a:prstGeom prst="line">
            <a:avLst/>
          </a:prstGeom>
          <a:ln>
            <a:solidFill>
              <a:srgbClr val="0953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628650" y="13889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3979820" y="4777329"/>
            <a:ext cx="3361504" cy="261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095339"/>
          </a:solidFill>
          <a:latin typeface="Cambria" charset="0"/>
          <a:ea typeface="Cambria" charset="0"/>
          <a:cs typeface="Cambr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ucyber/dataNormLab" TargetMode="External"/><Relationship Id="rId2" Type="http://schemas.openxmlformats.org/officeDocument/2006/relationships/hyperlink" Target="https://github.com/nmucyber/dataNormLab.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EXCEL POWER QUERY AND POWER PIVOT TO EXTRACT, TRANSFORM, LOAD, AND MODEL DATA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888FC-9742-3C4B-BE47-196D9574A4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202351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4D64C-5685-D819-862D-8210FE430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47E3D-EFE9-47A2-9CED-592B7ABCC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Git and GitHub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Excel</a:t>
            </a:r>
          </a:p>
          <a:p>
            <a:pPr lvl="1"/>
            <a:r>
              <a:rPr lang="en-US" dirty="0"/>
              <a:t>In versions 2016 and above, Microsoft introduced </a:t>
            </a:r>
            <a:r>
              <a:rPr lang="en-US" b="1" dirty="0"/>
              <a:t>Power Query</a:t>
            </a:r>
            <a:r>
              <a:rPr lang="en-US" dirty="0"/>
              <a:t> to help users connect, </a:t>
            </a:r>
            <a:r>
              <a:rPr lang="en-US" b="1" u="sng" dirty="0"/>
              <a:t>E</a:t>
            </a:r>
            <a:r>
              <a:rPr lang="en-US" u="sng" dirty="0"/>
              <a:t>xtract</a:t>
            </a:r>
            <a:r>
              <a:rPr lang="en-US" dirty="0"/>
              <a:t>, </a:t>
            </a:r>
            <a:r>
              <a:rPr lang="en-US" b="1" u="sng" dirty="0"/>
              <a:t>T</a:t>
            </a:r>
            <a:r>
              <a:rPr lang="en-US" u="sng" dirty="0"/>
              <a:t>ransform</a:t>
            </a:r>
            <a:r>
              <a:rPr lang="en-US" dirty="0"/>
              <a:t>, </a:t>
            </a:r>
            <a:r>
              <a:rPr lang="en-US" b="1" u="sng" dirty="0"/>
              <a:t>L</a:t>
            </a:r>
            <a:r>
              <a:rPr lang="en-US" u="sng" dirty="0"/>
              <a:t>oad</a:t>
            </a:r>
            <a:r>
              <a:rPr lang="en-US" dirty="0"/>
              <a:t>, and model data directly in Excel. </a:t>
            </a:r>
          </a:p>
          <a:p>
            <a:pPr lvl="1"/>
            <a:r>
              <a:rPr lang="en-US" b="1" dirty="0"/>
              <a:t>Features</a:t>
            </a:r>
            <a:endParaRPr lang="en-US" dirty="0"/>
          </a:p>
          <a:p>
            <a:pPr lvl="2"/>
            <a:r>
              <a:rPr lang="en-US" b="1" dirty="0"/>
              <a:t>Data Connectivity – </a:t>
            </a:r>
            <a:r>
              <a:rPr lang="en-US" dirty="0"/>
              <a:t>Connect to various data sources: Databases, cloud services, and local files like Excel and CSV</a:t>
            </a:r>
            <a:endParaRPr lang="en-US" b="1" dirty="0"/>
          </a:p>
          <a:p>
            <a:pPr lvl="2"/>
            <a:r>
              <a:rPr lang="en-US" b="1" dirty="0"/>
              <a:t>Data Transformation – </a:t>
            </a:r>
            <a:r>
              <a:rPr lang="en-US" dirty="0"/>
              <a:t>Clean, filter, merge, and shape data</a:t>
            </a:r>
            <a:endParaRPr lang="en-US" b="1" dirty="0"/>
          </a:p>
          <a:p>
            <a:pPr lvl="2"/>
            <a:r>
              <a:rPr lang="en-US" b="1" dirty="0"/>
              <a:t>Automation and Refresh - </a:t>
            </a:r>
            <a:r>
              <a:rPr lang="en-US" dirty="0"/>
              <a:t> Automate repetitive data transformation tasks and schedule refreshes</a:t>
            </a:r>
            <a:endParaRPr lang="en-US" b="1" dirty="0"/>
          </a:p>
          <a:p>
            <a:pPr lvl="2"/>
            <a:r>
              <a:rPr lang="en-US" b="1" dirty="0"/>
              <a:t>Integration with PowerPivot - </a:t>
            </a:r>
            <a:r>
              <a:rPr lang="en-US" dirty="0"/>
              <a:t> for data modeling and creating relationships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This common practice is known as ETL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88B27-F27D-0A08-A83F-8F0F93F4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92BCB-709A-5DA7-AA09-015A735047B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44115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508B4-D69D-188F-73DC-E3468C386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D8C2-6EE0-39E6-6E4D-25B55789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If you have Git installed on your laptop you can clone the NMU Cyber </a:t>
            </a:r>
            <a:r>
              <a:rPr lang="en-US" b="1" i="1" dirty="0"/>
              <a:t>dataNormLab </a:t>
            </a:r>
            <a:r>
              <a:rPr lang="en-US" b="1" dirty="0"/>
              <a:t>repository by going to your home directory and typing:</a:t>
            </a:r>
            <a:br>
              <a:rPr lang="en-US" b="1" dirty="0"/>
            </a:b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 clone 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https://github.com/nmucyber/dataNormLab.git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sz="1800" dirty="0">
                <a:ea typeface="Menlo" panose="020B0609030804020204" pitchFamily="49" charset="0"/>
                <a:cs typeface="Menlo" panose="020B0609030804020204" pitchFamily="49" charset="0"/>
              </a:rPr>
              <a:t>This will create a </a:t>
            </a:r>
            <a:r>
              <a:rPr lang="en-US" sz="1800" i="1" dirty="0">
                <a:ea typeface="Menlo" panose="020B0609030804020204" pitchFamily="49" charset="0"/>
                <a:cs typeface="Menlo" panose="020B0609030804020204" pitchFamily="49" charset="0"/>
              </a:rPr>
              <a:t>dataNormLab</a:t>
            </a:r>
            <a:r>
              <a:rPr lang="en-US" sz="1800" dirty="0">
                <a:ea typeface="Menlo" panose="020B0609030804020204" pitchFamily="49" charset="0"/>
                <a:cs typeface="Menlo" panose="020B0609030804020204" pitchFamily="49" charset="0"/>
              </a:rPr>
              <a:t> folder in your home directory</a:t>
            </a:r>
            <a:b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If not, go to: </a:t>
            </a:r>
            <a:r>
              <a:rPr lang="en-US" sz="2400" b="1" dirty="0">
                <a:hlinkClick r:id="rId3"/>
              </a:rPr>
              <a:t>https://github.com/nmucyber/dataNormLab</a:t>
            </a:r>
            <a:r>
              <a:rPr lang="en-US" sz="2400" b="1" dirty="0"/>
              <a:t> </a:t>
            </a:r>
          </a:p>
          <a:p>
            <a:pPr lvl="1"/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Click on the                button, and choose “Download Zip”</a:t>
            </a:r>
          </a:p>
          <a:p>
            <a:pPr lvl="1"/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This will download .zip to your Downloads directory.  When you extract the zip, it will create a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dataNormLab 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folder in your downloads directory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ea typeface="Menlo" panose="020B0609030804020204" pitchFamily="49" charset="0"/>
                <a:cs typeface="Menlo" panose="020B0609030804020204" pitchFamily="49" charset="0"/>
              </a:rPr>
              <a:t>Open Excel and choose “blank workbook”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B58E3-CFF5-DAA2-DB07-B213A95A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EF29D-690F-6D63-6D62-7B2953EFD4E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ADD83-88CC-F77D-508B-8D32AB5B5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28" y="2689761"/>
            <a:ext cx="870858" cy="25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95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5BED6-A708-08F1-009B-E1E3AC8D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Excel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33F8-8077-856E-E35D-A1AABE932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6169"/>
            <a:ext cx="7886700" cy="994172"/>
          </a:xfrm>
        </p:spPr>
        <p:txBody>
          <a:bodyPr>
            <a:normAutofit/>
          </a:bodyPr>
          <a:lstStyle/>
          <a:p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Data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 Get Data From File  From Excel Workbook.  Choose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Transactions.xlsx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in your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dataNormLab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directory and click </a:t>
            </a:r>
            <a:r>
              <a:rPr lang="en-US" sz="1600" b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Import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.  This will open the preview pane.  In the left pane, click on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Transactions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and then click on the </a:t>
            </a:r>
            <a:r>
              <a:rPr lang="en-US" sz="1600" b="1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Transform Data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 button, and this will open the query editor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39F29-1188-9610-CAA2-D97BF7F2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81D76-7453-110A-E1F4-07B523FD753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3447F-0228-3517-B5A8-B507FFB5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32" y="2073363"/>
            <a:ext cx="5392899" cy="202969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62CC45-5235-1582-A4FD-F3EC4571C2C3}"/>
              </a:ext>
            </a:extLst>
          </p:cNvPr>
          <p:cNvGrpSpPr/>
          <p:nvPr/>
        </p:nvGrpSpPr>
        <p:grpSpPr>
          <a:xfrm>
            <a:off x="819792" y="2073363"/>
            <a:ext cx="2522122" cy="2055811"/>
            <a:chOff x="1276842" y="2262124"/>
            <a:chExt cx="2818236" cy="22971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6F925C-26B6-6C5D-CF78-C23A43F5D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78" y="2298700"/>
              <a:ext cx="2730500" cy="22606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966B135-0A0B-C87D-117E-B1FEB9102E0B}"/>
                </a:ext>
              </a:extLst>
            </p:cNvPr>
            <p:cNvSpPr/>
            <p:nvPr/>
          </p:nvSpPr>
          <p:spPr>
            <a:xfrm>
              <a:off x="3281799" y="2262124"/>
              <a:ext cx="522105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DBB06CC-F6FC-DAE7-B187-86E6488623A2}"/>
                </a:ext>
              </a:extLst>
            </p:cNvPr>
            <p:cNvSpPr/>
            <p:nvPr/>
          </p:nvSpPr>
          <p:spPr>
            <a:xfrm>
              <a:off x="1276842" y="2385314"/>
              <a:ext cx="522105" cy="57734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1F77D1-DA5B-D983-BE24-589D6ACEE7EF}"/>
                </a:ext>
              </a:extLst>
            </p:cNvPr>
            <p:cNvSpPr/>
            <p:nvPr/>
          </p:nvSpPr>
          <p:spPr>
            <a:xfrm>
              <a:off x="1364578" y="2962656"/>
              <a:ext cx="873012" cy="2316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9F9538F-7EB4-C78E-F7AA-BE496296DE51}"/>
                </a:ext>
              </a:extLst>
            </p:cNvPr>
            <p:cNvSpPr/>
            <p:nvPr/>
          </p:nvSpPr>
          <p:spPr>
            <a:xfrm>
              <a:off x="2763968" y="2962656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947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A15F-7DF5-1AE0-231E-26B0DD54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Duplicating the Query to Create Dimension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8FB7C-639E-A66A-CAD4-0B7F8CEEE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In the left pane, click on the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Transactions 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query and click duplicate. Do this (4) times.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It should now look like this.</a:t>
            </a: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B92BA-E673-66ED-9554-3202497A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2801-EE35-73C7-1A59-58A76EB484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29066-B9CD-B50A-712F-74DBD54D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49" y="1665917"/>
            <a:ext cx="1499322" cy="1070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747DC4-E85E-BBB4-013B-392F764D5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49" y="3157250"/>
            <a:ext cx="1586408" cy="1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5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1275C-87E0-F3DC-FA58-D504127E9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Customers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7EA7E-1901-23F6-8383-1C09A16B6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37377"/>
            <a:ext cx="7886700" cy="373462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In the left pane, click on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Transactions (2)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query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Shit and click on the following column headers to select them</a:t>
            </a:r>
          </a:p>
          <a:p>
            <a:pPr marL="914400" lvl="1" indent="-457200"/>
            <a:r>
              <a:rPr lang="en-US" sz="1200" i="1" dirty="0">
                <a:ea typeface="Menlo" panose="020B0609030804020204" pitchFamily="49" charset="0"/>
                <a:cs typeface="Menlo" panose="020B0609030804020204" pitchFamily="49" charset="0"/>
              </a:rPr>
              <a:t>CustomerID, CustomerGender, CustomerName, CustomerCity, CustomerStateCode, CustomerState, CustomerZip, CustomerCountry, CustomerContinent, CustomerDOB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On the highlighted columns, right-click and select “Remove Other Columns”</a:t>
            </a: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b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16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We now only have customer-related data remaining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Click on the drop-down arrow in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column and choose “Sort Ascending.”  </a:t>
            </a:r>
            <a:r>
              <a:rPr lang="en-US" sz="1600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You will see we have several duplicate </a:t>
            </a:r>
            <a:r>
              <a:rPr lang="en-US" sz="1600" i="1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CustomerIDs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Remember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will be our primary key (PK) , and we must remove duplicates from the dimension table.  Right-click on the </a:t>
            </a:r>
            <a:r>
              <a:rPr lang="en-US" sz="1600" i="1" dirty="0">
                <a:ea typeface="Menlo" panose="020B0609030804020204" pitchFamily="49" charset="0"/>
                <a:cs typeface="Menlo" panose="020B0609030804020204" pitchFamily="49" charset="0"/>
              </a:rPr>
              <a:t>CustomerID </a:t>
            </a:r>
            <a:r>
              <a:rPr lang="en-US" sz="1600" dirty="0">
                <a:ea typeface="Menlo" panose="020B0609030804020204" pitchFamily="49" charset="0"/>
                <a:cs typeface="Menlo" panose="020B0609030804020204" pitchFamily="49" charset="0"/>
              </a:rPr>
              <a:t>column and choose “Remove Duplicates”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3591A-C8C7-720A-970E-72D7FBC2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76073-64D5-C13D-C82D-B8859855CD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566C40-FD8E-B4EC-D212-BD06E4CAE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05" y="2178930"/>
            <a:ext cx="5799909" cy="6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3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65F0-A7E0-8177-FB7A-665587CB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the Customers Dimension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84B05-BFB1-D2DE-A8BC-6B60844F1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Let’s make sure we do not have any duplicate values in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  <a:endParaRPr lang="en-US" sz="2000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With the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 column selected, go to the view menu and click the “Column profile” checkbox. A pane at the bottom shows the record count and how many unique values exist. </a:t>
            </a:r>
            <a:r>
              <a:rPr lang="en-US" sz="2000" dirty="0">
                <a:highlight>
                  <a:srgbClr val="FFFF00"/>
                </a:highlight>
                <a:ea typeface="Menlo" panose="020B0609030804020204" pitchFamily="49" charset="0"/>
                <a:cs typeface="Menlo" panose="020B0609030804020204" pitchFamily="49" charset="0"/>
              </a:rPr>
              <a:t>Below the pane, you will see the column profile is only reporting data from the first 1000 rows. Click on this and choose ”Entire Dataset”.  </a:t>
            </a:r>
            <a:r>
              <a:rPr lang="en-US" sz="2000" b="1" dirty="0">
                <a:ea typeface="Menlo" panose="020B0609030804020204" pitchFamily="49" charset="0"/>
                <a:cs typeface="Menlo" panose="020B0609030804020204" pitchFamily="49" charset="0"/>
              </a:rPr>
              <a:t>You should see a record count of 11887 with 11887 unique values</a:t>
            </a:r>
            <a:br>
              <a:rPr lang="en-US" sz="2000" b="1" dirty="0"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We are done with the Customer Dimension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ea typeface="Menlo" panose="020B0609030804020204" pitchFamily="49" charset="0"/>
                <a:cs typeface="Menlo" panose="020B0609030804020204" pitchFamily="49" charset="0"/>
              </a:rPr>
              <a:t>In the ”Query Settings” pane on the right side, click in the Name field and type </a:t>
            </a:r>
            <a:r>
              <a:rPr lang="en-US" sz="2000" i="1" dirty="0">
                <a:ea typeface="Menlo" panose="020B0609030804020204" pitchFamily="49" charset="0"/>
                <a:cs typeface="Menlo" panose="020B0609030804020204" pitchFamily="49" charset="0"/>
              </a:rPr>
              <a:t>Customers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3A149-0368-E23C-F20D-4AFB76FC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AC7C9-BBA1-DAE3-B0AD-B5CE5A31539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2D242F-BDE7-303E-12E3-1ADFD209D5C1}"/>
              </a:ext>
            </a:extLst>
          </p:cNvPr>
          <p:cNvGrpSpPr/>
          <p:nvPr/>
        </p:nvGrpSpPr>
        <p:grpSpPr>
          <a:xfrm>
            <a:off x="1164261" y="2210247"/>
            <a:ext cx="2155207" cy="1186096"/>
            <a:chOff x="1241790" y="2307844"/>
            <a:chExt cx="4384564" cy="2413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7FDD0E-FE82-325F-74B9-76323BC3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854" y="2307844"/>
              <a:ext cx="4254500" cy="24130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E5C0C05-A707-1138-E081-EFD5DB4B3BFD}"/>
                </a:ext>
              </a:extLst>
            </p:cNvPr>
            <p:cNvSpPr/>
            <p:nvPr/>
          </p:nvSpPr>
          <p:spPr>
            <a:xfrm>
              <a:off x="4123047" y="2355986"/>
              <a:ext cx="522105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FC5C913-4738-5DA8-3F5B-6ABADB640F28}"/>
                </a:ext>
              </a:extLst>
            </p:cNvPr>
            <p:cNvSpPr/>
            <p:nvPr/>
          </p:nvSpPr>
          <p:spPr>
            <a:xfrm>
              <a:off x="3600942" y="2990478"/>
              <a:ext cx="1470930" cy="24638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4BBDE2E-06DE-6E2B-8B1E-BDFDE4688612}"/>
                </a:ext>
              </a:extLst>
            </p:cNvPr>
            <p:cNvSpPr/>
            <p:nvPr/>
          </p:nvSpPr>
          <p:spPr>
            <a:xfrm>
              <a:off x="1241790" y="4313310"/>
              <a:ext cx="2488962" cy="40753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391F94-C6F0-BAFC-286C-850C67165A6D}"/>
              </a:ext>
            </a:extLst>
          </p:cNvPr>
          <p:cNvGrpSpPr/>
          <p:nvPr/>
        </p:nvGrpSpPr>
        <p:grpSpPr>
          <a:xfrm>
            <a:off x="3383400" y="2210247"/>
            <a:ext cx="1877985" cy="1186096"/>
            <a:chOff x="7385324" y="3451686"/>
            <a:chExt cx="3136900" cy="19812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442F424-FC53-C801-69FF-A5A81ED75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5324" y="3451686"/>
              <a:ext cx="3136900" cy="19812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EA3180A-694B-C08A-4D26-0F2F50A4D6C6}"/>
                </a:ext>
              </a:extLst>
            </p:cNvPr>
            <p:cNvSpPr/>
            <p:nvPr/>
          </p:nvSpPr>
          <p:spPr>
            <a:xfrm>
              <a:off x="9493623" y="3914220"/>
              <a:ext cx="698889" cy="25544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64D41B1-CCB6-129A-79A2-C8484EE3A67F}"/>
                </a:ext>
              </a:extLst>
            </p:cNvPr>
            <p:cNvSpPr/>
            <p:nvPr/>
          </p:nvSpPr>
          <p:spPr>
            <a:xfrm>
              <a:off x="9493622" y="5071872"/>
              <a:ext cx="698889" cy="35474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1263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54-1B1A-1431-6A5D-F863128E4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Wash, Rinse, and Repeat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3A1C6-8757-7397-F54C-44A14FF3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Follow along as I perform the same actions on creating the dimension tables for:</a:t>
            </a:r>
          </a:p>
          <a:p>
            <a:pPr lvl="1"/>
            <a:r>
              <a:rPr lang="en-US" dirty="0"/>
              <a:t>Stores</a:t>
            </a:r>
          </a:p>
          <a:p>
            <a:pPr lvl="1"/>
            <a:r>
              <a:rPr lang="en-US" dirty="0"/>
              <a:t>Products</a:t>
            </a:r>
          </a:p>
          <a:p>
            <a:pPr lvl="1"/>
            <a:endParaRPr lang="en-US" dirty="0"/>
          </a:p>
          <a:p>
            <a:r>
              <a:rPr lang="en-US" dirty="0"/>
              <a:t>Removing Attribute Data from the Transaction Table</a:t>
            </a:r>
          </a:p>
          <a:p>
            <a:pPr lvl="1"/>
            <a:r>
              <a:rPr lang="en-US" dirty="0"/>
              <a:t>Remove all columns from Transactions except: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TransactionID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OrderNumber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LineItem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OrderDate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DeliveryDate</a:t>
            </a:r>
          </a:p>
          <a:p>
            <a:pPr lvl="2"/>
            <a:r>
              <a:rPr lang="en-US" sz="1300" i="1" dirty="0">
                <a:ea typeface="Menlo" panose="020B0609030804020204" pitchFamily="49" charset="0"/>
                <a:cs typeface="Menlo" panose="020B0609030804020204" pitchFamily="49" charset="0"/>
              </a:rPr>
              <a:t>Quantity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CustomerID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StoreID</a:t>
            </a:r>
          </a:p>
          <a:p>
            <a:pPr lvl="2"/>
            <a:r>
              <a:rPr lang="en-US" sz="1300" b="1" i="1" dirty="0">
                <a:ea typeface="Menlo" panose="020B0609030804020204" pitchFamily="49" charset="0"/>
                <a:cs typeface="Menlo" panose="020B0609030804020204" pitchFamily="49" charset="0"/>
              </a:rPr>
              <a:t>ProductID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DF4D8-7DD4-8596-A0A6-61586C87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FEECB-F5A3-D06D-8F23-3AB6E4C3BD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05568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071C1-E4D6-1111-EC4A-E58DF7F0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Data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B5158-3509-7EA3-7CB9-523C7B695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837377"/>
            <a:ext cx="7886700" cy="3468745"/>
          </a:xfrm>
        </p:spPr>
        <p:txBody>
          <a:bodyPr>
            <a:normAutofit fontScale="6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Click: Home </a:t>
            </a:r>
            <a:r>
              <a:rPr lang="en-US" b="1" dirty="0">
                <a:sym typeface="Wingdings" pitchFamily="2" charset="2"/>
              </a:rPr>
              <a:t> Close and Load  Close and Load To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The Import Data  box will pop up, choose: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Only Create Connection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Make sure the “Add this data to the Data Model” has a checkbox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Click “OK”</a:t>
            </a:r>
            <a:br>
              <a:rPr lang="en-US" dirty="0">
                <a:sym typeface="Wingdings" pitchFamily="2" charset="2"/>
              </a:rPr>
            </a:br>
            <a:endParaRPr lang="en-US" dirty="0"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ym typeface="Wingdings" pitchFamily="2" charset="2"/>
              </a:rPr>
              <a:t>The Queries and Connections Pane will open and load the data</a:t>
            </a:r>
            <a:br>
              <a:rPr lang="en-US" b="1" dirty="0">
                <a:sym typeface="Wingdings" pitchFamily="2" charset="2"/>
              </a:rPr>
            </a:br>
            <a:r>
              <a:rPr lang="en-US" b="1" dirty="0">
                <a:sym typeface="Wingdings" pitchFamily="2" charset="2"/>
              </a:rPr>
              <a:t>into our model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1C794-B688-52C7-AC7E-D1983E72F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0EBEA-94DC-0914-F53E-009FC1A6E4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240AC9-243C-C59B-19F0-8BE3C219945B}"/>
              </a:ext>
            </a:extLst>
          </p:cNvPr>
          <p:cNvGrpSpPr/>
          <p:nvPr/>
        </p:nvGrpSpPr>
        <p:grpSpPr>
          <a:xfrm>
            <a:off x="1029889" y="1262743"/>
            <a:ext cx="1731524" cy="1600200"/>
            <a:chOff x="1247603" y="1528512"/>
            <a:chExt cx="2056456" cy="19004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FC7D95-15D2-2E6E-6D34-A57C2E0D4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4459" y="1549400"/>
              <a:ext cx="1879600" cy="18796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4A6E07E-A005-FFA4-50B8-1C09FA63471B}"/>
                </a:ext>
              </a:extLst>
            </p:cNvPr>
            <p:cNvSpPr/>
            <p:nvPr/>
          </p:nvSpPr>
          <p:spPr>
            <a:xfrm>
              <a:off x="1787784" y="1528512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55A4BC-DFA1-A8EF-928E-D0DE09C48D2C}"/>
                </a:ext>
              </a:extLst>
            </p:cNvPr>
            <p:cNvSpPr/>
            <p:nvPr/>
          </p:nvSpPr>
          <p:spPr>
            <a:xfrm>
              <a:off x="1247603" y="1894272"/>
              <a:ext cx="905308" cy="92332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AF148B-DA51-8E80-95F7-E4390B5FCEF9}"/>
                </a:ext>
              </a:extLst>
            </p:cNvPr>
            <p:cNvSpPr/>
            <p:nvPr/>
          </p:nvSpPr>
          <p:spPr>
            <a:xfrm>
              <a:off x="1700257" y="3061080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98BFBDD-07F4-485A-13D0-EF5C48B6F8A5}"/>
              </a:ext>
            </a:extLst>
          </p:cNvPr>
          <p:cNvGrpSpPr/>
          <p:nvPr/>
        </p:nvGrpSpPr>
        <p:grpSpPr>
          <a:xfrm>
            <a:off x="6414707" y="2229878"/>
            <a:ext cx="1948536" cy="2076244"/>
            <a:chOff x="8500592" y="3830594"/>
            <a:chExt cx="2678154" cy="28536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9D6BB4-AE64-3920-A1D7-B998BEED0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2628" y="3830594"/>
              <a:ext cx="2506118" cy="2853682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63BEBF-F1B9-9DD6-B128-7076ECA1D224}"/>
                </a:ext>
              </a:extLst>
            </p:cNvPr>
            <p:cNvSpPr/>
            <p:nvPr/>
          </p:nvSpPr>
          <p:spPr>
            <a:xfrm>
              <a:off x="9031933" y="4891675"/>
              <a:ext cx="1331109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57CEEB1-6D4A-0B12-371B-80BCB79C480A}"/>
                </a:ext>
              </a:extLst>
            </p:cNvPr>
            <p:cNvSpPr/>
            <p:nvPr/>
          </p:nvSpPr>
          <p:spPr>
            <a:xfrm>
              <a:off x="8500592" y="5952756"/>
              <a:ext cx="2015008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7DD76D0-1897-8799-93A0-59EE9E4E4622}"/>
                </a:ext>
              </a:extLst>
            </p:cNvPr>
            <p:cNvSpPr/>
            <p:nvPr/>
          </p:nvSpPr>
          <p:spPr>
            <a:xfrm>
              <a:off x="9353367" y="6318516"/>
              <a:ext cx="1162234" cy="34665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02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D404-45B6-C08E-74BD-1EA87090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Pivot – Star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0562-91A9-0AC9-D068-4DE6BD3CA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45937"/>
            <a:ext cx="7886700" cy="34687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Drag and Drop the </a:t>
            </a:r>
            <a:r>
              <a:rPr lang="en-US" sz="1600" b="1" i="1" dirty="0">
                <a:sym typeface="Wingdings" pitchFamily="2" charset="2"/>
              </a:rPr>
              <a:t>Transactions</a:t>
            </a:r>
            <a:r>
              <a:rPr lang="en-US" sz="1600" b="1" dirty="0">
                <a:sym typeface="Wingdings" pitchFamily="2" charset="2"/>
              </a:rPr>
              <a:t> (FACT) table to the center of the diagram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Drag and Drop the: </a:t>
            </a:r>
            <a:r>
              <a:rPr lang="en-US" sz="1600" b="1" i="1" dirty="0">
                <a:sym typeface="Wingdings" pitchFamily="2" charset="2"/>
              </a:rPr>
              <a:t>Customers, Stores, and Products </a:t>
            </a:r>
            <a:r>
              <a:rPr lang="en-US" sz="1600" b="1" dirty="0">
                <a:sym typeface="Wingdings" pitchFamily="2" charset="2"/>
              </a:rPr>
              <a:t>(DIMENSION) tables so they surround the fact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It should look something like this: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7E151-6D26-E6AB-6C4B-1BD532E1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E5066-F930-A511-8710-551A305476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D01DB0-91FB-67D7-E628-9F1C253D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171" y="1978368"/>
            <a:ext cx="4337221" cy="2694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2350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FB55-F304-85D4-09A3-410598B3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Pivot – Establishing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66DD-BF2C-B6A9-1386-4072F4D9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Customers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CustomerID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CustomerID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Stores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StoreID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StoreID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On the </a:t>
            </a:r>
            <a:r>
              <a:rPr lang="en-US" sz="1400" b="1" i="1" dirty="0">
                <a:sym typeface="Wingdings" pitchFamily="2" charset="2"/>
              </a:rPr>
              <a:t>Products</a:t>
            </a:r>
            <a:r>
              <a:rPr lang="en-US" sz="1400" b="1" dirty="0">
                <a:sym typeface="Wingdings" pitchFamily="2" charset="2"/>
              </a:rPr>
              <a:t> Table, click on </a:t>
            </a:r>
            <a:r>
              <a:rPr lang="en-US" sz="1400" b="1" i="1" dirty="0">
                <a:sym typeface="Wingdings" pitchFamily="2" charset="2"/>
              </a:rPr>
              <a:t>ProductID</a:t>
            </a:r>
            <a:r>
              <a:rPr lang="en-US" sz="1400" b="1" dirty="0">
                <a:sym typeface="Wingdings" pitchFamily="2" charset="2"/>
              </a:rPr>
              <a:t> and drag to </a:t>
            </a:r>
            <a:r>
              <a:rPr lang="en-US" sz="1400" b="1" i="1" dirty="0">
                <a:sym typeface="Wingdings" pitchFamily="2" charset="2"/>
              </a:rPr>
              <a:t>ProductID</a:t>
            </a:r>
            <a:r>
              <a:rPr lang="en-US" sz="1400" b="1" dirty="0">
                <a:sym typeface="Wingdings" pitchFamily="2" charset="2"/>
              </a:rPr>
              <a:t> in the </a:t>
            </a:r>
            <a:r>
              <a:rPr lang="en-US" sz="1400" b="1" i="1" dirty="0">
                <a:sym typeface="Wingdings" pitchFamily="2" charset="2"/>
              </a:rPr>
              <a:t>Transactions</a:t>
            </a:r>
            <a:r>
              <a:rPr lang="en-US" sz="1400" b="1" dirty="0">
                <a:sym typeface="Wingdings" pitchFamily="2" charset="2"/>
              </a:rPr>
              <a:t>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ym typeface="Wingdings" pitchFamily="2" charset="2"/>
              </a:rPr>
              <a:t>It should look like this: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75FBB-A384-A8AE-988C-35BD114F5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92694-CA73-D3AE-9988-A83E8B4144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36A91-42E4-ED95-7B83-606ACAC8B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29" y="2320472"/>
            <a:ext cx="4688749" cy="230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88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6301-7463-2D48-31FD-5B39A11E3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What is 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C34D4-F8A9-388B-62F6-9E9B57F9C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570" y="869017"/>
            <a:ext cx="7886700" cy="12025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Database normalization</a:t>
            </a:r>
            <a:r>
              <a:rPr lang="en-US" dirty="0"/>
              <a:t> is a process used to organize a database efficiently by reducing redundancy and improving data integrity.  It involves structuring a database into multiple related tables to eliminate duplication and dependency issues.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F4DFF-C7FC-4D75-05CE-A041F7A76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C121A-6F25-C80A-6011-524685C3AB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199ED6-B8B6-99F6-3F8A-B9A037175E53}"/>
              </a:ext>
            </a:extLst>
          </p:cNvPr>
          <p:cNvSpPr txBox="1">
            <a:spLocks/>
          </p:cNvSpPr>
          <p:nvPr/>
        </p:nvSpPr>
        <p:spPr>
          <a:xfrm>
            <a:off x="628650" y="1863189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rgbClr val="095339"/>
                </a:solidFill>
                <a:latin typeface="Cambria" charset="0"/>
                <a:ea typeface="Cambria" charset="0"/>
                <a:cs typeface="Cambria" charset="0"/>
              </a:defRPr>
            </a:lvl1pPr>
          </a:lstStyle>
          <a:p>
            <a:r>
              <a:rPr lang="en-US" dirty="0"/>
              <a:t>Why Normalize Data?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46B2B4-C6CD-B077-1838-1079462C37D3}"/>
              </a:ext>
            </a:extLst>
          </p:cNvPr>
          <p:cNvSpPr txBox="1">
            <a:spLocks/>
          </p:cNvSpPr>
          <p:nvPr/>
        </p:nvSpPr>
        <p:spPr>
          <a:xfrm>
            <a:off x="812261" y="2755146"/>
            <a:ext cx="7886700" cy="169901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Reduce Redundancy</a:t>
            </a:r>
            <a:r>
              <a:rPr lang="en-US" dirty="0"/>
              <a:t> – Avoid storing the same data in multiple places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Improve Data Integrity</a:t>
            </a:r>
            <a:r>
              <a:rPr lang="en-US" dirty="0"/>
              <a:t> – Ensures data consistency and accuracy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b="1" dirty="0"/>
              <a:t>Make Updates Easier</a:t>
            </a:r>
            <a:r>
              <a:rPr lang="en-US" dirty="0"/>
              <a:t> – Changes, such as adding additional attributes (fields) to data, will only need to be done in one place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Enhance Query Performance</a:t>
            </a:r>
            <a:r>
              <a:rPr lang="en-US" dirty="0"/>
              <a:t> – Well-structured databases perform better!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8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5BA01-A48D-D725-9CB8-C28C4CCA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Normalization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D1A6-8854-7185-3EC4-3F806875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2500" b="1" dirty="0">
                <a:sym typeface="Wingdings" pitchFamily="2" charset="2"/>
              </a:rPr>
              <a:t>By splitting Customer, Store, and Products into Dimension tables, we:</a:t>
            </a:r>
            <a:br>
              <a:rPr lang="en-US" sz="2400" b="1" dirty="0">
                <a:sym typeface="Wingdings" pitchFamily="2" charset="2"/>
              </a:rPr>
            </a:b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Removed over 1 million redundant data points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Reduced the Excel file size by over 70%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2400" b="1" dirty="0">
              <a:sym typeface="Wingdings" pitchFamily="2" charset="2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Significantly reduced chances of data integrity issues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Adding additional attributes to Dimensions becomes easier.  For instance, if we wanted to add  </a:t>
            </a:r>
            <a:r>
              <a:rPr lang="en-US" sz="2400" b="1" i="1" dirty="0">
                <a:sym typeface="Wingdings" pitchFamily="2" charset="2"/>
              </a:rPr>
              <a:t>CustPhoneNumber, </a:t>
            </a:r>
            <a:r>
              <a:rPr lang="en-US" sz="2400" b="1" dirty="0">
                <a:sym typeface="Wingdings" pitchFamily="2" charset="2"/>
              </a:rPr>
              <a:t>we are only updating and inserting on one table.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ym typeface="Wingdings" pitchFamily="2" charset="2"/>
              </a:rPr>
              <a:t>The data is now in a format where it can be easily uploaded to a Relational Database Management System (RDMB) like MySQL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2BA1F-A391-DA2E-9E0F-935DE68AD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E63BE-A2AC-2F3D-CD9F-38F6B85D13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59040-4DE7-BE55-28D5-2957969FB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35" y="2055020"/>
            <a:ext cx="7001115" cy="59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3CB23-0BFB-984A-AF99-5BE7350D2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9D6B3-9D56-127C-F000-6DD86E073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6168"/>
            <a:ext cx="5989864" cy="3468745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Click on the PivotTable Icon</a:t>
            </a:r>
            <a:br>
              <a:rPr lang="en-US" sz="1800" b="1" dirty="0">
                <a:sym typeface="Wingdings" pitchFamily="2" charset="2"/>
              </a:rPr>
            </a:br>
            <a:endParaRPr lang="en-US" sz="1800" b="1" dirty="0">
              <a:sym typeface="Wingdings" pitchFamily="2" charset="2"/>
            </a:endParaRP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Select Existing Worksheet and select cell A1. Those familiar with Pivot Tables will notice that the field selector looks different and displays our data model.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Expand </a:t>
            </a:r>
            <a:r>
              <a:rPr lang="en-US" sz="1800" b="1" i="1" dirty="0">
                <a:sym typeface="Wingdings" pitchFamily="2" charset="2"/>
              </a:rPr>
              <a:t>Transactions</a:t>
            </a:r>
            <a:r>
              <a:rPr lang="en-US" sz="1800" b="1" dirty="0">
                <a:sym typeface="Wingdings" pitchFamily="2" charset="2"/>
              </a:rPr>
              <a:t> and drag </a:t>
            </a:r>
            <a:r>
              <a:rPr lang="en-US" sz="1800" b="1" i="1" dirty="0">
                <a:sym typeface="Wingdings" pitchFamily="2" charset="2"/>
              </a:rPr>
              <a:t>Quantity</a:t>
            </a:r>
            <a:r>
              <a:rPr lang="en-US" sz="1800" b="1" dirty="0">
                <a:sym typeface="Wingdings" pitchFamily="2" charset="2"/>
              </a:rPr>
              <a:t> to the Values box.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Expand </a:t>
            </a:r>
            <a:r>
              <a:rPr lang="en-US" sz="1800" b="1" i="1" dirty="0">
                <a:sym typeface="Wingdings" pitchFamily="2" charset="2"/>
              </a:rPr>
              <a:t>Products</a:t>
            </a:r>
            <a:r>
              <a:rPr lang="en-US" sz="1800" b="1" dirty="0">
                <a:sym typeface="Wingdings" pitchFamily="2" charset="2"/>
              </a:rPr>
              <a:t> and drag </a:t>
            </a:r>
            <a:r>
              <a:rPr lang="en-US" sz="1800" b="1" i="1" dirty="0">
                <a:sym typeface="Wingdings" pitchFamily="2" charset="2"/>
              </a:rPr>
              <a:t>ProductCategory</a:t>
            </a:r>
            <a:r>
              <a:rPr lang="en-US" sz="1800" b="1" dirty="0">
                <a:sym typeface="Wingdings" pitchFamily="2" charset="2"/>
              </a:rPr>
              <a:t> to Rows.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You can now see that the data is being aggregated by </a:t>
            </a:r>
            <a:r>
              <a:rPr lang="en-US" sz="1800" b="1" i="1" dirty="0">
                <a:sym typeface="Wingdings" pitchFamily="2" charset="2"/>
              </a:rPr>
              <a:t>ProductCategory</a:t>
            </a:r>
            <a:r>
              <a:rPr lang="en-US" sz="1800" b="1" dirty="0">
                <a:sym typeface="Wingdings" pitchFamily="2" charset="2"/>
              </a:rPr>
              <a:t>!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F24C-1C50-2FD8-229C-DDF044F4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81B1B-A916-2F19-5680-B214DFC9A50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436CB-1517-7AD2-D14F-9CD600580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76" y="1059810"/>
            <a:ext cx="1706674" cy="356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CB8E44-5E15-9C5A-AF10-827AF26E0F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414"/>
          <a:stretch/>
        </p:blipFill>
        <p:spPr>
          <a:xfrm>
            <a:off x="4122965" y="1059810"/>
            <a:ext cx="607975" cy="553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7785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B0E03-231C-8B86-D81C-7E0842CE6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Boss is Happy but wants to see data by:</a:t>
            </a:r>
            <a:br>
              <a:rPr lang="en-US" dirty="0"/>
            </a:br>
            <a:r>
              <a:rPr lang="en-US" dirty="0"/>
              <a:t>Year, Quarter, and Month… Yikes!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3DE3-4B8E-E023-5062-64F0AC25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Don’t worry; this is a perfect example of why we set up the data in a relational model!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Click on Data  Get Data   Launch Power Query Editor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B5632-267D-0A42-40D6-67B5731E7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D14FE-EAAA-E87F-1DF1-079D4865530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4C871F-E329-C2E3-68F0-221AB9D31ACA}"/>
              </a:ext>
            </a:extLst>
          </p:cNvPr>
          <p:cNvGrpSpPr/>
          <p:nvPr/>
        </p:nvGrpSpPr>
        <p:grpSpPr>
          <a:xfrm>
            <a:off x="1079561" y="1907926"/>
            <a:ext cx="5161820" cy="2719929"/>
            <a:chOff x="1279953" y="2581579"/>
            <a:chExt cx="7802134" cy="41111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1732EA6-9957-F953-58EC-51D45A777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9687" y="2651126"/>
              <a:ext cx="7772400" cy="4041648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284251-B732-2AED-8C5C-BD6781007F22}"/>
                </a:ext>
              </a:extLst>
            </p:cNvPr>
            <p:cNvSpPr/>
            <p:nvPr/>
          </p:nvSpPr>
          <p:spPr>
            <a:xfrm>
              <a:off x="4243388" y="2581579"/>
              <a:ext cx="585787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A7E7E98-6F75-BC8B-B612-5A75B0C48530}"/>
                </a:ext>
              </a:extLst>
            </p:cNvPr>
            <p:cNvSpPr/>
            <p:nvPr/>
          </p:nvSpPr>
          <p:spPr>
            <a:xfrm>
              <a:off x="1279954" y="2764458"/>
              <a:ext cx="585787" cy="75430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40C2CDF-A39A-90E3-600F-18CE4E6C9B8C}"/>
                </a:ext>
              </a:extLst>
            </p:cNvPr>
            <p:cNvSpPr/>
            <p:nvPr/>
          </p:nvSpPr>
          <p:spPr>
            <a:xfrm>
              <a:off x="1279953" y="5848654"/>
              <a:ext cx="1920447" cy="3657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1034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149-4FE5-67BD-F118-27270E89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Date Dimension to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E2E6D-B5E2-897C-61B1-674E41E5C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</a:t>
            </a:r>
            <a:r>
              <a:rPr lang="en-US" sz="1600" b="1" i="1" dirty="0">
                <a:sym typeface="Wingdings" pitchFamily="2" charset="2"/>
              </a:rPr>
              <a:t>Transactions</a:t>
            </a:r>
            <a:r>
              <a:rPr lang="en-US" sz="1600" b="1" dirty="0">
                <a:sym typeface="Wingdings" pitchFamily="2" charset="2"/>
              </a:rPr>
              <a:t> and select Duplicate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Double-click on </a:t>
            </a:r>
            <a:r>
              <a:rPr lang="en-US" sz="1600" b="1" i="1" dirty="0">
                <a:sym typeface="Wingdings" pitchFamily="2" charset="2"/>
              </a:rPr>
              <a:t>Transactions(2) </a:t>
            </a:r>
            <a:r>
              <a:rPr lang="en-US" sz="1600" b="1" dirty="0">
                <a:sym typeface="Wingdings" pitchFamily="2" charset="2"/>
              </a:rPr>
              <a:t>and name it </a:t>
            </a:r>
            <a:r>
              <a:rPr lang="en-US" sz="1600" b="1" i="1" dirty="0">
                <a:sym typeface="Wingdings" pitchFamily="2" charset="2"/>
              </a:rPr>
              <a:t>Dates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column header and select “Remove Other Columns”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Now, only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will remain.  Right-click on the column header and select “Remove Duplicates”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Right-click on the </a:t>
            </a:r>
            <a:r>
              <a:rPr lang="en-US" sz="1600" b="1" i="1" dirty="0">
                <a:sym typeface="Wingdings" pitchFamily="2" charset="2"/>
              </a:rPr>
              <a:t>OrderDate</a:t>
            </a:r>
            <a:r>
              <a:rPr lang="en-US" sz="1600" b="1" dirty="0">
                <a:sym typeface="Wingdings" pitchFamily="2" charset="2"/>
              </a:rPr>
              <a:t> column header and select “Duplicate Column.” </a:t>
            </a:r>
            <a:r>
              <a:rPr lang="en-US" sz="1600" b="1" dirty="0">
                <a:highlight>
                  <a:srgbClr val="FFFF00"/>
                </a:highlight>
                <a:sym typeface="Wingdings" pitchFamily="2" charset="2"/>
              </a:rPr>
              <a:t>do this (3) times.  You will now have (4) columns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On each copied column, right-click and select “Rename”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sym typeface="Wingdings" pitchFamily="2" charset="2"/>
              </a:rPr>
              <a:t>Rename the copied columns: </a:t>
            </a:r>
            <a:r>
              <a:rPr lang="en-US" sz="1600" b="1" i="1" dirty="0">
                <a:sym typeface="Wingdings" pitchFamily="2" charset="2"/>
              </a:rPr>
              <a:t>Year, Quarter, Month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9C4F0-6FCF-96AC-E627-BC0FE9F4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61305E-5777-B697-5223-C8B3769193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2B1657-9C25-C64A-C83C-E482497D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14" y="3890934"/>
            <a:ext cx="6139226" cy="6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73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AFBB-39BB-36E9-BBE5-7BAF9CB20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the Date Dimension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D4B07-E657-BC89-D5E1-9FB10D3F4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</a:t>
            </a:r>
            <a:r>
              <a:rPr lang="en-US" sz="1800" b="1" i="1" dirty="0">
                <a:sym typeface="Wingdings" pitchFamily="2" charset="2"/>
              </a:rPr>
              <a:t>Year</a:t>
            </a:r>
            <a:r>
              <a:rPr lang="en-US" sz="1800" b="1" dirty="0">
                <a:sym typeface="Wingdings" pitchFamily="2" charset="2"/>
              </a:rPr>
              <a:t> column header and select “Transform” and then select “Year”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</a:t>
            </a:r>
            <a:r>
              <a:rPr lang="en-US" sz="1800" b="1" i="1" dirty="0">
                <a:sym typeface="Wingdings" pitchFamily="2" charset="2"/>
              </a:rPr>
              <a:t>Quarter</a:t>
            </a:r>
            <a:r>
              <a:rPr lang="en-US" sz="1800" b="1" dirty="0">
                <a:sym typeface="Wingdings" pitchFamily="2" charset="2"/>
              </a:rPr>
              <a:t> column header and select “Transform” and then select “Quarter”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Right-click on the Month column header and select “Transform” and then select “Month” and then “Name of Month”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Power Query will use the Date data type to transform the date into the desired date measures.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Select Close and Load  Close and Load To  Only Create Connection, </a:t>
            </a:r>
            <a:r>
              <a:rPr lang="en-US" sz="1800" b="1" dirty="0">
                <a:highlight>
                  <a:srgbClr val="FFFF00"/>
                </a:highlight>
                <a:sym typeface="Wingdings" pitchFamily="2" charset="2"/>
              </a:rPr>
              <a:t>and make sure “Add this data to the Data Model” is checked</a:t>
            </a:r>
            <a:r>
              <a:rPr lang="en-US" sz="1800" b="1" dirty="0">
                <a:sym typeface="Wingdings" pitchFamily="2" charset="2"/>
              </a:rPr>
              <a:t>.  Click OK.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sz="1800" b="1" dirty="0">
                <a:sym typeface="Wingdings" pitchFamily="2" charset="2"/>
              </a:rPr>
              <a:t>Now , we must go back to PowerPivot and add a relationship from the Dates table to the Transactions Table.  From Dates, drag </a:t>
            </a:r>
            <a:r>
              <a:rPr lang="en-US" sz="1800" b="1" i="1" dirty="0">
                <a:sym typeface="Wingdings" pitchFamily="2" charset="2"/>
              </a:rPr>
              <a:t>OrderDate</a:t>
            </a:r>
            <a:r>
              <a:rPr lang="en-US" sz="1800" b="1" dirty="0">
                <a:sym typeface="Wingdings" pitchFamily="2" charset="2"/>
              </a:rPr>
              <a:t> to the </a:t>
            </a:r>
            <a:r>
              <a:rPr lang="en-US" sz="1800" b="1" i="1" dirty="0">
                <a:sym typeface="Wingdings" pitchFamily="2" charset="2"/>
              </a:rPr>
              <a:t>OrderDate</a:t>
            </a:r>
            <a:r>
              <a:rPr lang="en-US" sz="1800" b="1" dirty="0">
                <a:sym typeface="Wingdings" pitchFamily="2" charset="2"/>
              </a:rPr>
              <a:t> field in transactions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0C79-4ACC-4BE2-A809-7499EC64B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13DD-2ECD-94DB-ABEB-30C214F2337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3557417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7557-B8FC-8988-F918-63FDE5DA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7F101-20CB-E04E-2CBB-57FC8704C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time constraints, we only normalized the data to Second Normal Form (2NF).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Questions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DFAD5-2C90-18A3-A9C6-B46F3933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5DEC9-6AE4-50DD-3366-930797B874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899245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CD720-3413-2964-7777-C1B08F77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2D58E-5C09-41E9-6BF9-BDF284B60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4172"/>
            <a:ext cx="7886700" cy="3263504"/>
          </a:xfrm>
        </p:spPr>
        <p:txBody>
          <a:bodyPr/>
          <a:lstStyle/>
          <a:p>
            <a:r>
              <a:rPr lang="en-US" b="1" dirty="0"/>
              <a:t>Tables</a:t>
            </a:r>
            <a:endParaRPr lang="en-US" dirty="0"/>
          </a:p>
          <a:p>
            <a:pPr lvl="1"/>
            <a:r>
              <a:rPr lang="en-US" dirty="0"/>
              <a:t>Fundamental building blocks of a relational database</a:t>
            </a:r>
          </a:p>
          <a:p>
            <a:pPr lvl="1"/>
            <a:r>
              <a:rPr lang="en-US" dirty="0"/>
              <a:t>Each table represents an entity (Customers, Stores, Products)</a:t>
            </a:r>
          </a:p>
          <a:p>
            <a:pPr lvl="1"/>
            <a:r>
              <a:rPr lang="en-US" dirty="0"/>
              <a:t>Tables are composed of:</a:t>
            </a:r>
          </a:p>
          <a:p>
            <a:pPr lvl="2"/>
            <a:r>
              <a:rPr lang="en-US" b="1" dirty="0"/>
              <a:t>Columns:</a:t>
            </a:r>
            <a:r>
              <a:rPr lang="en-US" dirty="0"/>
              <a:t> also known as fields or attributes</a:t>
            </a:r>
          </a:p>
          <a:p>
            <a:pPr lvl="2"/>
            <a:r>
              <a:rPr lang="en-US" b="1" dirty="0"/>
              <a:t>Rows: </a:t>
            </a:r>
            <a:r>
              <a:rPr lang="en-US" dirty="0"/>
              <a:t>records of data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An Excel worksheet can be looked at as a simple table</a:t>
            </a:r>
          </a:p>
          <a:p>
            <a:pPr lvl="2"/>
            <a:r>
              <a:rPr lang="en-US" dirty="0"/>
              <a:t>Columns (A,B,C,D) can be named with attributes (FirstName, LastName, Age, Grade)</a:t>
            </a:r>
          </a:p>
          <a:p>
            <a:pPr lvl="2"/>
            <a:r>
              <a:rPr lang="en-US" dirty="0"/>
              <a:t>Rows (1,2,3,4) contain a record for each students.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61E9-9D12-F45D-D078-DB7843843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02D76-B9BA-C439-8262-D812A3E240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422434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B6D6B-D287-004F-05F4-8EBA8754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2213-DA83-DA7B-240A-63467375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38F8B-4D9C-B092-F4EC-7CE74AE8E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39998"/>
            <a:ext cx="7886700" cy="3263504"/>
          </a:xfrm>
        </p:spPr>
        <p:txBody>
          <a:bodyPr/>
          <a:lstStyle/>
          <a:p>
            <a:r>
              <a:rPr lang="en-US" b="1" dirty="0"/>
              <a:t>Primary Keys (PK)</a:t>
            </a:r>
            <a:endParaRPr lang="en-US" dirty="0"/>
          </a:p>
          <a:p>
            <a:pPr lvl="1"/>
            <a:r>
              <a:rPr lang="en-US" dirty="0"/>
              <a:t>A unique identifier for each row in a table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When you designate a field as a PK the database will impose a data constraint that enforces that the PK data is unique and will not allow duplicates.</a:t>
            </a:r>
          </a:p>
          <a:p>
            <a:pPr lvl="1"/>
            <a:r>
              <a:rPr lang="en-US" dirty="0"/>
              <a:t>Most database developers will create a sequence (a range of integers from which the PK is created when a new record is created.)</a:t>
            </a:r>
          </a:p>
          <a:p>
            <a:pPr lvl="2"/>
            <a:r>
              <a:rPr lang="en-US" dirty="0"/>
              <a:t>Example: 	</a:t>
            </a:r>
            <a:r>
              <a:rPr lang="en-US" b="1" dirty="0"/>
              <a:t>Primary Key (PK): </a:t>
            </a:r>
            <a:r>
              <a:rPr lang="en-US" i="1" dirty="0"/>
              <a:t>UserID</a:t>
            </a:r>
            <a:r>
              <a:rPr lang="en-US" dirty="0"/>
              <a:t> = 1</a:t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Attributes</a:t>
            </a:r>
            <a:r>
              <a:rPr lang="en-US" dirty="0"/>
              <a:t>: 	      </a:t>
            </a:r>
            <a:r>
              <a:rPr lang="en-US" i="1" dirty="0"/>
              <a:t>FirstName</a:t>
            </a:r>
            <a:r>
              <a:rPr lang="en-US" dirty="0"/>
              <a:t> = “Michael”</a:t>
            </a:r>
            <a:br>
              <a:rPr lang="en-US" dirty="0"/>
            </a:br>
            <a:r>
              <a:rPr lang="en-US" dirty="0"/>
              <a:t>				      </a:t>
            </a:r>
            <a:r>
              <a:rPr lang="en-US" i="1" dirty="0"/>
              <a:t>LastName</a:t>
            </a:r>
            <a:r>
              <a:rPr lang="en-US" dirty="0"/>
              <a:t> = “Sauer	</a:t>
            </a:r>
          </a:p>
          <a:p>
            <a:pPr lvl="2"/>
            <a:r>
              <a:rPr lang="en-US" i="1" dirty="0"/>
              <a:t>MySQL</a:t>
            </a:r>
            <a:r>
              <a:rPr lang="en-US" dirty="0"/>
              <a:t> has AUTO_INCREMENT for primary keys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F7007-914B-BF79-CB43-26DC324EC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7BE09-FF62-0E03-E2DD-4F588251D2B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519884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8A4DB-469C-16F2-EAEE-822011646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2C6-E555-09DE-490D-0FACAA70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6D4D5-E135-9EEE-821C-C4FF7BAB8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63835"/>
            <a:ext cx="7886700" cy="3263504"/>
          </a:xfrm>
        </p:spPr>
        <p:txBody>
          <a:bodyPr/>
          <a:lstStyle/>
          <a:p>
            <a:r>
              <a:rPr lang="en-US" b="1" dirty="0"/>
              <a:t>Foreign Keys (FK)</a:t>
            </a:r>
            <a:endParaRPr lang="en-US" dirty="0"/>
          </a:p>
          <a:p>
            <a:pPr lvl="1"/>
            <a:r>
              <a:rPr lang="en-US" dirty="0"/>
              <a:t>A column that establishes a relationship between two tables</a:t>
            </a:r>
          </a:p>
          <a:p>
            <a:pPr lvl="1"/>
            <a:r>
              <a:rPr lang="en-US" dirty="0"/>
              <a:t>Always refers to the Primary Key (PK) of another table</a:t>
            </a:r>
          </a:p>
          <a:p>
            <a:pPr lvl="1"/>
            <a:r>
              <a:rPr lang="en-US" dirty="0"/>
              <a:t>Example:</a:t>
            </a:r>
          </a:p>
          <a:p>
            <a:pPr lvl="4"/>
            <a:r>
              <a:rPr lang="en-US" i="1" dirty="0"/>
              <a:t>UserID</a:t>
            </a:r>
            <a:r>
              <a:rPr lang="en-US" dirty="0"/>
              <a:t> (FK) in a </a:t>
            </a:r>
            <a:r>
              <a:rPr lang="en-US" b="1" dirty="0"/>
              <a:t>Playlist</a:t>
            </a:r>
            <a:r>
              <a:rPr lang="en-US" dirty="0"/>
              <a:t> table links to the </a:t>
            </a:r>
            <a:r>
              <a:rPr lang="en-US" i="1" dirty="0"/>
              <a:t>UserID</a:t>
            </a:r>
            <a:r>
              <a:rPr lang="en-US" dirty="0"/>
              <a:t> (PK) in the </a:t>
            </a:r>
            <a:r>
              <a:rPr lang="en-US" b="1" dirty="0"/>
              <a:t>Users table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B1FB3-614B-3262-CFED-B63602C0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325C4-162F-3AA6-0CBB-4B04D22255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33646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FDFE-A72E-50A5-1D66-647296211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A7AD8-4EDF-ACA6-57C9-AC590E32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94172"/>
          </a:xfrm>
        </p:spPr>
        <p:txBody>
          <a:bodyPr/>
          <a:lstStyle/>
          <a:p>
            <a:r>
              <a:rPr lang="en-US" dirty="0"/>
              <a:t>Relational Data Modeling - 101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39200-250D-4C9D-08D3-3284AA3F0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94172"/>
            <a:ext cx="7886700" cy="3263504"/>
          </a:xfrm>
        </p:spPr>
        <p:txBody>
          <a:bodyPr/>
          <a:lstStyle/>
          <a:p>
            <a:r>
              <a:rPr lang="en-US" b="1" dirty="0"/>
              <a:t>Relationships</a:t>
            </a:r>
            <a:r>
              <a:rPr lang="en-US" dirty="0"/>
              <a:t>: define how tables are connected between PK/FK links.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One-to-one (1:1)</a:t>
            </a:r>
            <a:r>
              <a:rPr lang="en-US" dirty="0"/>
              <a:t> – Each record in </a:t>
            </a:r>
            <a:r>
              <a:rPr lang="en-US" i="1" dirty="0"/>
              <a:t>TableA </a:t>
            </a:r>
            <a:r>
              <a:rPr lang="en-US" dirty="0"/>
              <a:t> corresponds to one record in </a:t>
            </a:r>
            <a:r>
              <a:rPr lang="en-US" i="1" dirty="0"/>
              <a:t>TableB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i="1" dirty="0"/>
              <a:t>One-to-many (1:M)</a:t>
            </a:r>
            <a:r>
              <a:rPr lang="en-US" i="1" dirty="0"/>
              <a:t> - </a:t>
            </a:r>
            <a:r>
              <a:rPr lang="en-US" dirty="0"/>
              <a:t>One record in </a:t>
            </a:r>
            <a:r>
              <a:rPr lang="en-US" i="1" dirty="0"/>
              <a:t>TableA</a:t>
            </a:r>
            <a:r>
              <a:rPr lang="en-US" dirty="0"/>
              <a:t> can have multiple records in </a:t>
            </a:r>
            <a:r>
              <a:rPr lang="en-US" i="1" dirty="0"/>
              <a:t>TableB</a:t>
            </a:r>
            <a:r>
              <a:rPr lang="en-US" dirty="0"/>
              <a:t>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example,  in the </a:t>
            </a:r>
            <a:r>
              <a:rPr lang="en-US" i="1" dirty="0"/>
              <a:t>Users</a:t>
            </a:r>
            <a:r>
              <a:rPr lang="en-US" dirty="0"/>
              <a:t> table there is only one `UserID` (PK) representing a user because it is a primary key and has a data constraint for uniqueness.  However, in the </a:t>
            </a:r>
            <a:r>
              <a:rPr lang="en-US" i="1" dirty="0"/>
              <a:t>Playlist</a:t>
            </a:r>
            <a:r>
              <a:rPr lang="en-US" dirty="0"/>
              <a:t> table a `UserID`(FK) can have multiple records because a user can have multiple playlists.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633C7-8FE0-6828-8805-B71F05CCD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1EBB3-A0E0-E102-5198-4D9372D5633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2616599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B91C1-EE66-2057-627E-58881F63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91265-53A4-B68F-DE77-30C381C7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611"/>
            <a:ext cx="7886700" cy="994172"/>
          </a:xfrm>
        </p:spPr>
        <p:txBody>
          <a:bodyPr/>
          <a:lstStyle/>
          <a:p>
            <a:r>
              <a:rPr lang="en-US" dirty="0"/>
              <a:t>Mock Spotify Entity Relationship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584DA-AB70-8DEE-9D10-6FAF6943D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B6319-10BD-D0C9-AF80-DF4236BC04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7826C2A-3C24-0AC4-D378-34010DCEFD3A}"/>
              </a:ext>
            </a:extLst>
          </p:cNvPr>
          <p:cNvGrpSpPr/>
          <p:nvPr/>
        </p:nvGrpSpPr>
        <p:grpSpPr>
          <a:xfrm>
            <a:off x="874479" y="1160794"/>
            <a:ext cx="6466845" cy="3505715"/>
            <a:chOff x="224536" y="637583"/>
            <a:chExt cx="11353948" cy="55828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49E884-DBE8-0B18-01C2-33C52C1F0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2600" y="637583"/>
              <a:ext cx="2082800" cy="2235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1C9D9C-77CF-967E-A3B0-C57D11A7D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3413717"/>
              <a:ext cx="2032000" cy="28067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145F600-49FE-D1C7-A8C3-C1B62257E7BC}"/>
                </a:ext>
              </a:extLst>
            </p:cNvPr>
            <p:cNvCxnSpPr>
              <a:cxnSpLocks/>
            </p:cNvCxnSpPr>
            <p:nvPr/>
          </p:nvCxnSpPr>
          <p:spPr>
            <a:xfrm>
              <a:off x="224536" y="3968496"/>
              <a:ext cx="308864" cy="0"/>
            </a:xfrm>
            <a:prstGeom prst="straightConnector1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549326-F300-E987-8183-858A78447E18}"/>
                </a:ext>
              </a:extLst>
            </p:cNvPr>
            <p:cNvCxnSpPr/>
            <p:nvPr/>
          </p:nvCxnSpPr>
          <p:spPr>
            <a:xfrm flipV="1">
              <a:off x="224536" y="1847088"/>
              <a:ext cx="0" cy="21214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0C6BE31-68AC-218E-2587-7AAFD3F22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1040" y="2453597"/>
              <a:ext cx="2004013" cy="1158283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C9712F-20E7-ABFC-2015-2BFAF3FB37C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3172968" y="3032738"/>
              <a:ext cx="338072" cy="1"/>
            </a:xfrm>
            <a:prstGeom prst="line">
              <a:avLst/>
            </a:prstGeom>
            <a:ln>
              <a:head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2E3BBD-936C-5A37-B852-FF818892A311}"/>
                </a:ext>
              </a:extLst>
            </p:cNvPr>
            <p:cNvCxnSpPr>
              <a:cxnSpLocks/>
            </p:cNvCxnSpPr>
            <p:nvPr/>
          </p:nvCxnSpPr>
          <p:spPr>
            <a:xfrm>
              <a:off x="3182112" y="3032738"/>
              <a:ext cx="0" cy="13472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90EC25-3BD1-6803-E895-0DB83833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68615" y="3611880"/>
              <a:ext cx="2004011" cy="205916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88B80A-1863-AE75-C49F-7831B7B157F3}"/>
                </a:ext>
              </a:extLst>
            </p:cNvPr>
            <p:cNvCxnSpPr>
              <a:cxnSpLocks/>
            </p:cNvCxnSpPr>
            <p:nvPr/>
          </p:nvCxnSpPr>
          <p:spPr>
            <a:xfrm>
              <a:off x="6099553" y="3462506"/>
              <a:ext cx="0" cy="7803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2D911C7-5E33-F4BB-7B9D-665BB62C327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242816"/>
              <a:ext cx="406397" cy="0"/>
            </a:xfrm>
            <a:prstGeom prst="straightConnector1">
              <a:avLst/>
            </a:prstGeom>
            <a:ln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ABBB05-D3FE-4A74-90B4-153FD6AAD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1687" y="789572"/>
              <a:ext cx="2537768" cy="2916785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E8B2931-5D08-0A0F-942C-64E068C534E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8484" y="1332563"/>
              <a:ext cx="0" cy="33084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11EA9AF-0CCF-CC3F-2B01-8635ABBB6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404" y="3032738"/>
              <a:ext cx="2734712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1B8F447-1A0A-4DCA-EA1F-C07CB96B0354}"/>
                </a:ext>
              </a:extLst>
            </p:cNvPr>
            <p:cNvCxnSpPr>
              <a:cxnSpLocks/>
            </p:cNvCxnSpPr>
            <p:nvPr/>
          </p:nvCxnSpPr>
          <p:spPr>
            <a:xfrm>
              <a:off x="8218116" y="1889760"/>
              <a:ext cx="0" cy="114297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A379B26-7F05-865D-1F2B-E5BCEC32876B}"/>
                </a:ext>
              </a:extLst>
            </p:cNvPr>
            <p:cNvGrpSpPr/>
            <p:nvPr/>
          </p:nvGrpSpPr>
          <p:grpSpPr>
            <a:xfrm>
              <a:off x="224536" y="1755183"/>
              <a:ext cx="329746" cy="185693"/>
              <a:chOff x="2947557" y="1380978"/>
              <a:chExt cx="329746" cy="185693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CAE6D31-10B4-B0F4-69F6-89474087D6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7557" y="1474294"/>
                <a:ext cx="32974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8547E1D-F1F0-781F-516E-521CBDCD90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C37EF4A-4F11-082C-CCEC-B6F9CB8A18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5F77223-BB6F-98B6-6668-870B8131F748}"/>
                </a:ext>
              </a:extLst>
            </p:cNvPr>
            <p:cNvGrpSpPr/>
            <p:nvPr/>
          </p:nvGrpSpPr>
          <p:grpSpPr>
            <a:xfrm rot="10800000">
              <a:off x="2523439" y="4287129"/>
              <a:ext cx="658673" cy="185693"/>
              <a:chOff x="2618630" y="1380978"/>
              <a:chExt cx="658673" cy="18569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EAEB62E3-D403-F10D-A340-EC1AF5FBE3F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18630" y="1474294"/>
                <a:ext cx="65867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855F2C4-3837-88F3-33ED-115E640811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D8B425E-E064-0F90-FCCC-D685240295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4937396-74FC-847C-BB58-A789F2661F7D}"/>
                </a:ext>
              </a:extLst>
            </p:cNvPr>
            <p:cNvGrpSpPr/>
            <p:nvPr/>
          </p:nvGrpSpPr>
          <p:grpSpPr>
            <a:xfrm>
              <a:off x="8218116" y="1796912"/>
              <a:ext cx="658673" cy="185693"/>
              <a:chOff x="2618630" y="1380978"/>
              <a:chExt cx="658673" cy="185693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C796EA2-F5F1-FE9D-452D-B85DE75A4D80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618630" y="1474294"/>
                <a:ext cx="658673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F546DD4-FE6B-F255-BB69-0D89212538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3602A11-D1AD-BB93-56CD-16276E170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E496A60-B380-7314-3BDD-D790A7E0FF0D}"/>
                </a:ext>
              </a:extLst>
            </p:cNvPr>
            <p:cNvGrpSpPr/>
            <p:nvPr/>
          </p:nvGrpSpPr>
          <p:grpSpPr>
            <a:xfrm rot="10800000">
              <a:off x="8432018" y="4548616"/>
              <a:ext cx="3146466" cy="185693"/>
              <a:chOff x="130837" y="1380978"/>
              <a:chExt cx="3146466" cy="185693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53296B1-F337-7E58-338D-5F58F736574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30837" y="1474294"/>
                <a:ext cx="3146466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56CE16D-FA09-5B77-E853-6148834F88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22E34A-6A43-753E-EA03-DF757DDC6B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E7F42BF-555F-2EFD-AEBC-1B821F87D0F8}"/>
                </a:ext>
              </a:extLst>
            </p:cNvPr>
            <p:cNvGrpSpPr/>
            <p:nvPr/>
          </p:nvGrpSpPr>
          <p:grpSpPr>
            <a:xfrm rot="10800000">
              <a:off x="11344352" y="1240186"/>
              <a:ext cx="234132" cy="185693"/>
              <a:chOff x="3043171" y="1380978"/>
              <a:chExt cx="234132" cy="185693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0A17FD-B8B9-8B78-3AC6-C98C617D283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3043171" y="1474294"/>
                <a:ext cx="2341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2BD4CE-D6EB-7992-D084-8222322F2A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61869" y="1380978"/>
                <a:ext cx="115434" cy="9331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E2BE849-5152-4D60-26D1-3F1A78DB3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53428" y="1474293"/>
                <a:ext cx="123875" cy="9237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B2B469-FEE6-FB38-A836-B83A409B1F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405" y="3462506"/>
              <a:ext cx="612595" cy="0"/>
            </a:xfrm>
            <a:prstGeom prst="line">
              <a:avLst/>
            </a:prstGeom>
            <a:ln>
              <a:headEnd type="none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2">
            <a:extLst>
              <a:ext uri="{FF2B5EF4-FFF2-40B4-BE49-F238E27FC236}">
                <a16:creationId xmlns:a16="http://schemas.microsoft.com/office/drawing/2014/main" id="{D17ED3C6-161F-85BB-63EF-B9E7E9CA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00" y="1297525"/>
            <a:ext cx="2479276" cy="74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0631-B126-C157-8914-745C3D698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Dataset we will be using: </a:t>
            </a:r>
            <a:r>
              <a:rPr lang="en-US" i="1" dirty="0"/>
              <a:t>Transactions.xlsx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9E4B8-B5B8-F7CE-9EC8-210BCDC1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F77D1-108E-1C47-AF45-ABA01E8180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6" name="Transactions.mov">
            <a:hlinkClick r:id="" action="ppaction://media"/>
            <a:extLst>
              <a:ext uri="{FF2B5EF4-FFF2-40B4-BE49-F238E27FC236}">
                <a16:creationId xmlns:a16="http://schemas.microsoft.com/office/drawing/2014/main" id="{5051DC11-DEC7-53AF-E20A-659221380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050" y="852657"/>
            <a:ext cx="4717635" cy="3218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A2011-C1B0-194F-8989-E3B0642F8A87}"/>
              </a:ext>
            </a:extLst>
          </p:cNvPr>
          <p:cNvSpPr txBox="1"/>
          <p:nvPr/>
        </p:nvSpPr>
        <p:spPr>
          <a:xfrm>
            <a:off x="5498685" y="917451"/>
            <a:ext cx="3016665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Highlighted Colors besides gray indicate dimension data we will load into a relational model.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After the sort is performed on  </a:t>
            </a:r>
            <a:r>
              <a:rPr lang="en-US" sz="1100" b="1" i="1" dirty="0"/>
              <a:t>CustomerName</a:t>
            </a:r>
            <a:r>
              <a:rPr lang="en-US" sz="1100" i="1" dirty="0"/>
              <a:t> </a:t>
            </a:r>
            <a:r>
              <a:rPr lang="en-US" sz="1100" dirty="0"/>
              <a:t>notice how much duplicate data is in this table!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This is a waste of memory and storage resources and can lead to data integrity issues.</a:t>
            </a:r>
            <a:br>
              <a:rPr lang="en-US" sz="1100" dirty="0"/>
            </a:b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The file size of the </a:t>
            </a:r>
            <a:r>
              <a:rPr lang="en-US" sz="1100" b="1" i="1" dirty="0"/>
              <a:t>Transactions.xlsx</a:t>
            </a:r>
            <a:r>
              <a:rPr lang="en-US" sz="1100" b="1" dirty="0"/>
              <a:t> </a:t>
            </a:r>
            <a:r>
              <a:rPr lang="en-US" sz="1100" dirty="0"/>
              <a:t>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10.7 MB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/>
              <a:t>11,313,152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After we normalize the data and create relationships, we will decrease the file size.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3489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2E4F9-4851-01B2-80D3-9BE6680C0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Star Schema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0F37E-BD22-397D-F0D6-D77D1074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13378-5522-8343-8CB6-D067039910AC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D1E74-4321-4B2B-E251-B7C8B26F003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cap="all" spc="300" dirty="0">
                <a:solidFill>
                  <a:srgbClr val="095339"/>
                </a:solidFill>
                <a:latin typeface="Arial" charset="0"/>
                <a:ea typeface="Arial" charset="0"/>
                <a:cs typeface="Arial" charset="0"/>
              </a:rPr>
              <a:t>UPPER PENINSULA CYBERSECURITY INSTITUTE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B83A9D5E-1F92-FB54-BD67-149620EE7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9343"/>
            <a:ext cx="7469731" cy="38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18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ademic_White_Widescreen" id="{B8EB5D23-8A2B-034C-89D1-3566EB25DFA7}" vid="{D0F7DCB7-5A87-2746-A54C-E86DA6C84D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2094</Words>
  <Application>Microsoft Macintosh PowerPoint</Application>
  <PresentationFormat>On-screen Show (16:9)</PresentationFormat>
  <Paragraphs>232</Paragraphs>
  <Slides>25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</vt:lpstr>
      <vt:lpstr>Menlo</vt:lpstr>
      <vt:lpstr>Wingdings</vt:lpstr>
      <vt:lpstr>Office Theme</vt:lpstr>
      <vt:lpstr>DATA NORMALIZATION</vt:lpstr>
      <vt:lpstr>What is Data Normalization</vt:lpstr>
      <vt:lpstr>Relational Data Modeling - 101</vt:lpstr>
      <vt:lpstr>Relational Data Modeling - 101</vt:lpstr>
      <vt:lpstr>Relational Data Modeling - 101</vt:lpstr>
      <vt:lpstr>Relational Data Modeling - 101</vt:lpstr>
      <vt:lpstr>Mock Spotify Entity Relationship Diagram</vt:lpstr>
      <vt:lpstr>The Dataset we will be using: Transactions.xlsx</vt:lpstr>
      <vt:lpstr>The Star Schema</vt:lpstr>
      <vt:lpstr>Tools we will be using</vt:lpstr>
      <vt:lpstr>Getting Started</vt:lpstr>
      <vt:lpstr>Opening Excel Power Query</vt:lpstr>
      <vt:lpstr>Duplicating the Query to Create Dimension Tables</vt:lpstr>
      <vt:lpstr>Creating the Customers Dimension</vt:lpstr>
      <vt:lpstr>Verifying the Customers Dimension</vt:lpstr>
      <vt:lpstr>Wash, Rinse, and Repeat</vt:lpstr>
      <vt:lpstr>Creating the Data Model</vt:lpstr>
      <vt:lpstr>Power Pivot – Star Schema</vt:lpstr>
      <vt:lpstr>Power Pivot – Establishing Relationships</vt:lpstr>
      <vt:lpstr>Normalization Benefits</vt:lpstr>
      <vt:lpstr>Exploring the Data</vt:lpstr>
      <vt:lpstr>Our Boss is Happy but wants to see data by: Year, Quarter, and Month… Yikes!</vt:lpstr>
      <vt:lpstr>Adding a Date Dimension to the Model</vt:lpstr>
      <vt:lpstr>Transforming the Date Dimension Fields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Sauer, Michael T</dc:creator>
  <cp:lastModifiedBy>Sauer, Michael T</cp:lastModifiedBy>
  <cp:revision>6</cp:revision>
  <dcterms:created xsi:type="dcterms:W3CDTF">2025-03-26T01:38:55Z</dcterms:created>
  <dcterms:modified xsi:type="dcterms:W3CDTF">2025-03-26T19:28:48Z</dcterms:modified>
</cp:coreProperties>
</file>